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9" r:id="rId5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4D25FE6-C1FE-8871-816A-1308A3C7EAE8}" v="114" dt="2025-07-03T21:04:00.04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83382" autoAdjust="0"/>
  </p:normalViewPr>
  <p:slideViewPr>
    <p:cSldViewPr snapToGrid="0" snapToObjects="1">
      <p:cViewPr varScale="1">
        <p:scale>
          <a:sx n="92" d="100"/>
          <a:sy n="92" d="100"/>
        </p:scale>
        <p:origin x="1854" y="9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ith Horan" userId="S::khoran@lma.ascendlearningtrust.org.uk::0b492376-e105-430e-bbe7-5c9bd971c0c9" providerId="AD" clId="Web-{A4D25FE6-C1FE-8871-816A-1308A3C7EAE8}"/>
    <pc:docChg chg="modSld">
      <pc:chgData name="Keith Horan" userId="S::khoran@lma.ascendlearningtrust.org.uk::0b492376-e105-430e-bbe7-5c9bd971c0c9" providerId="AD" clId="Web-{A4D25FE6-C1FE-8871-816A-1308A3C7EAE8}" dt="2025-07-03T21:02:32.668" v="103"/>
      <pc:docMkLst>
        <pc:docMk/>
      </pc:docMkLst>
      <pc:sldChg chg="modSp">
        <pc:chgData name="Keith Horan" userId="S::khoran@lma.ascendlearningtrust.org.uk::0b492376-e105-430e-bbe7-5c9bd971c0c9" providerId="AD" clId="Web-{A4D25FE6-C1FE-8871-816A-1308A3C7EAE8}" dt="2025-07-03T21:02:32.668" v="103"/>
        <pc:sldMkLst>
          <pc:docMk/>
          <pc:sldMk cId="119823831" sldId="259"/>
        </pc:sldMkLst>
        <pc:graphicFrameChg chg="mod modGraphic">
          <ac:chgData name="Keith Horan" userId="S::khoran@lma.ascendlearningtrust.org.uk::0b492376-e105-430e-bbe7-5c9bd971c0c9" providerId="AD" clId="Web-{A4D25FE6-C1FE-8871-816A-1308A3C7EAE8}" dt="2025-07-03T20:51:15.253" v="63"/>
          <ac:graphicFrameMkLst>
            <pc:docMk/>
            <pc:sldMk cId="119823831" sldId="259"/>
            <ac:graphicFrameMk id="61" creationId="{00000000-0000-0000-0000-000000000000}"/>
          </ac:graphicFrameMkLst>
        </pc:graphicFrameChg>
        <pc:graphicFrameChg chg="mod modGraphic">
          <ac:chgData name="Keith Horan" userId="S::khoran@lma.ascendlearningtrust.org.uk::0b492376-e105-430e-bbe7-5c9bd971c0c9" providerId="AD" clId="Web-{A4D25FE6-C1FE-8871-816A-1308A3C7EAE8}" dt="2025-07-03T21:02:32.668" v="103"/>
          <ac:graphicFrameMkLst>
            <pc:docMk/>
            <pc:sldMk cId="119823831" sldId="259"/>
            <ac:graphicFrameMk id="62" creationId="{00000000-0000-0000-0000-000000000000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E4A0FF-3C10-4873-A3C1-268F5169751F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430DB3-9718-4565-9DCE-D5983D4500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4027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430DB3-9718-4565-9DCE-D5983D45000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77278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AB2B5-EA29-4B3F-9321-076DCB314BC6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7B000-9921-4778-880F-A66021D0F6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5008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AB2B5-EA29-4B3F-9321-076DCB314BC6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7B000-9921-4778-880F-A66021D0F6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7843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AB2B5-EA29-4B3F-9321-076DCB314BC6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7B000-9921-4778-880F-A66021D0F6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3192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AB2B5-EA29-4B3F-9321-076DCB314BC6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7B000-9921-4778-880F-A66021D0F6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3391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AB2B5-EA29-4B3F-9321-076DCB314BC6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7B000-9921-4778-880F-A66021D0F6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943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AB2B5-EA29-4B3F-9321-076DCB314BC6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7B000-9921-4778-880F-A66021D0F6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2336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AB2B5-EA29-4B3F-9321-076DCB314BC6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7B000-9921-4778-880F-A66021D0F6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4974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AB2B5-EA29-4B3F-9321-076DCB314BC6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7B000-9921-4778-880F-A66021D0F6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60700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AB2B5-EA29-4B3F-9321-076DCB314BC6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7B000-9921-4778-880F-A66021D0F6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1586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AB2B5-EA29-4B3F-9321-076DCB314BC6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7B000-9921-4778-880F-A66021D0F6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3456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AB2B5-EA29-4B3F-9321-076DCB314BC6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7B000-9921-4778-880F-A66021D0F6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1039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2AB2B5-EA29-4B3F-9321-076DCB314BC6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27B000-9921-4778-880F-A66021D0F6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8065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7294994"/>
              </p:ext>
            </p:extLst>
          </p:nvPr>
        </p:nvGraphicFramePr>
        <p:xfrm>
          <a:off x="0" y="-36803"/>
          <a:ext cx="4885835" cy="45284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58447">
                  <a:extLst>
                    <a:ext uri="{9D8B030D-6E8A-4147-A177-3AD203B41FA5}">
                      <a16:colId xmlns:a16="http://schemas.microsoft.com/office/drawing/2014/main" val="1013580331"/>
                    </a:ext>
                  </a:extLst>
                </a:gridCol>
                <a:gridCol w="1327388">
                  <a:extLst>
                    <a:ext uri="{9D8B030D-6E8A-4147-A177-3AD203B41FA5}">
                      <a16:colId xmlns:a16="http://schemas.microsoft.com/office/drawing/2014/main" val="2655597741"/>
                    </a:ext>
                  </a:extLst>
                </a:gridCol>
              </a:tblGrid>
              <a:tr h="15463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1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Plot Summary</a:t>
                      </a:r>
                    </a:p>
                  </a:txBody>
                  <a:tcPr marL="36000" marR="36000" marT="18000" marB="18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1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Who loves Whom</a:t>
                      </a:r>
                    </a:p>
                  </a:txBody>
                  <a:tcPr marL="36000" marR="36000" marT="18000" marB="18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4583283"/>
                  </a:ext>
                </a:extLst>
              </a:tr>
              <a:tr h="84100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1" u="sng" dirty="0"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Act 1:</a:t>
                      </a:r>
                      <a:r>
                        <a:rPr lang="en-GB" sz="1050" b="1" u="none" baseline="0" dirty="0"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GB" sz="1050" b="1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Hermia</a:t>
                      </a:r>
                      <a:r>
                        <a:rPr lang="en-GB" sz="1050" b="0" dirty="0"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 and </a:t>
                      </a:r>
                      <a:r>
                        <a:rPr lang="en-GB" sz="1050" b="1" dirty="0">
                          <a:solidFill>
                            <a:srgbClr val="0070C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Lysander</a:t>
                      </a:r>
                      <a:r>
                        <a:rPr lang="en-GB" sz="1050" b="0" dirty="0"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 love each</a:t>
                      </a:r>
                      <a:r>
                        <a:rPr lang="en-GB" sz="1050" b="0" baseline="0" dirty="0"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 other but are not allowed to marry so decide to run away to the forest to get married in secret. </a:t>
                      </a:r>
                      <a:r>
                        <a:rPr lang="en-GB" sz="1050" b="0" baseline="0" dirty="0">
                          <a:solidFill>
                            <a:srgbClr val="7030A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GB" sz="1050" b="1" baseline="0" dirty="0">
                          <a:solidFill>
                            <a:srgbClr val="7030A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Demetrius</a:t>
                      </a:r>
                      <a:r>
                        <a:rPr lang="en-GB" sz="1050" b="0" baseline="0" dirty="0">
                          <a:solidFill>
                            <a:srgbClr val="7030A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GB" sz="1050" b="0" baseline="0" dirty="0"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wants to marry </a:t>
                      </a:r>
                      <a:r>
                        <a:rPr lang="en-GB" sz="1050" b="1" baseline="0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Hermia</a:t>
                      </a:r>
                      <a:r>
                        <a:rPr lang="en-GB" sz="1050" b="0" baseline="0" dirty="0"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.  </a:t>
                      </a:r>
                      <a:r>
                        <a:rPr lang="en-GB" sz="1050" b="1" baseline="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Helena</a:t>
                      </a:r>
                      <a:r>
                        <a:rPr lang="en-GB" sz="1050" b="0" baseline="0" dirty="0"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 loves </a:t>
                      </a:r>
                      <a:r>
                        <a:rPr lang="en-GB" sz="1050" b="1" baseline="0" dirty="0">
                          <a:solidFill>
                            <a:srgbClr val="7030A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Demetrius</a:t>
                      </a:r>
                      <a:r>
                        <a:rPr lang="en-GB" sz="1050" b="0" baseline="0" dirty="0">
                          <a:solidFill>
                            <a:srgbClr val="7030A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.  </a:t>
                      </a:r>
                      <a:r>
                        <a:rPr lang="en-GB" sz="1050" b="0" baseline="0" dirty="0"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They follow </a:t>
                      </a:r>
                      <a:r>
                        <a:rPr lang="en-GB" sz="1050" b="1" baseline="0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Hermia</a:t>
                      </a:r>
                      <a:r>
                        <a:rPr lang="en-GB" sz="1050" b="0" baseline="0" dirty="0"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 and </a:t>
                      </a:r>
                      <a:r>
                        <a:rPr lang="en-GB" sz="1050" b="1" baseline="0" dirty="0">
                          <a:solidFill>
                            <a:srgbClr val="0070C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Lysander </a:t>
                      </a:r>
                      <a:r>
                        <a:rPr lang="en-GB" sz="1050" b="0" baseline="0" dirty="0"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into the forest.</a:t>
                      </a:r>
                      <a:endParaRPr lang="en-GB" sz="105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36000" marR="36000" marT="18000" marB="18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5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36000" marR="36000" marT="18000" marB="18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481841"/>
                  </a:ext>
                </a:extLst>
              </a:tr>
              <a:tr h="105919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050" b="1" u="sng" dirty="0"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Act 2:</a:t>
                      </a:r>
                      <a:r>
                        <a:rPr lang="en-GB" sz="1050" b="1" u="none" baseline="0" dirty="0"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GB" sz="1050" dirty="0"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In the forest, Oberon and </a:t>
                      </a:r>
                      <a:r>
                        <a:rPr lang="en-GB" sz="1050" dirty="0" err="1"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Titania</a:t>
                      </a:r>
                      <a:r>
                        <a:rPr lang="en-GB" sz="1050" dirty="0"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 are arguing</a:t>
                      </a:r>
                      <a:r>
                        <a:rPr lang="en-GB" sz="1050" baseline="0" dirty="0"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. </a:t>
                      </a:r>
                      <a:r>
                        <a:rPr lang="en-GB" sz="1050" dirty="0"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Oberon</a:t>
                      </a:r>
                      <a:r>
                        <a:rPr lang="en-GB" sz="1050" baseline="0" dirty="0"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 sees</a:t>
                      </a:r>
                      <a:r>
                        <a:rPr lang="en-GB" sz="1050" baseline="0" dirty="0">
                          <a:solidFill>
                            <a:srgbClr val="7030A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GB" sz="1050" b="1" baseline="0" dirty="0">
                          <a:solidFill>
                            <a:srgbClr val="7030A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Demetrius</a:t>
                      </a:r>
                      <a:r>
                        <a:rPr lang="en-GB" sz="1050" baseline="0" dirty="0">
                          <a:solidFill>
                            <a:srgbClr val="7030A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GB" sz="1050" baseline="0" dirty="0"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and </a:t>
                      </a:r>
                      <a:r>
                        <a:rPr lang="en-GB" sz="1050" b="1" baseline="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Helena</a:t>
                      </a:r>
                      <a:r>
                        <a:rPr lang="en-GB" sz="1050" baseline="0" dirty="0"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 arguing and commands Puck to use the potion on the Athenian man to make him fall in love with </a:t>
                      </a:r>
                      <a:r>
                        <a:rPr lang="en-GB" sz="1050" b="1" baseline="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Helena</a:t>
                      </a:r>
                      <a:r>
                        <a:rPr lang="en-GB" sz="1050" baseline="0" dirty="0"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. However, the first Athenian man Puck sees is </a:t>
                      </a:r>
                      <a:r>
                        <a:rPr lang="en-GB" sz="1050" b="1" baseline="0" dirty="0">
                          <a:solidFill>
                            <a:srgbClr val="0070C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Lysander</a:t>
                      </a:r>
                      <a:r>
                        <a:rPr lang="en-GB" sz="1050" baseline="0" dirty="0"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, so he puts the love potion on him.  </a:t>
                      </a:r>
                      <a:r>
                        <a:rPr lang="en-GB" sz="1050" b="1" baseline="0" dirty="0">
                          <a:solidFill>
                            <a:srgbClr val="0070C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Lysander</a:t>
                      </a:r>
                      <a:r>
                        <a:rPr lang="en-GB" sz="1050" baseline="0" dirty="0"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 falls madly in love with </a:t>
                      </a:r>
                      <a:r>
                        <a:rPr lang="en-GB" sz="1050" b="1" baseline="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Helena</a:t>
                      </a:r>
                      <a:r>
                        <a:rPr lang="en-GB" sz="1050" baseline="0" dirty="0"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.</a:t>
                      </a:r>
                    </a:p>
                  </a:txBody>
                  <a:tcPr marL="36000" marR="36000" marT="18000" marB="18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050" baseline="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36000" marR="36000" marT="18000" marB="18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736703"/>
                  </a:ext>
                </a:extLst>
              </a:tr>
              <a:tr h="106383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050" b="1" u="sng" baseline="0" dirty="0"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Act 3:</a:t>
                      </a:r>
                      <a:r>
                        <a:rPr lang="en-GB" sz="1050" b="1" u="none" baseline="0" dirty="0"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GB" sz="1050" dirty="0"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Puck sees Bottom in the forest and transformed his head into a donkey’s head.  He puts the love potion on </a:t>
                      </a:r>
                      <a:r>
                        <a:rPr lang="en-GB" sz="1050" dirty="0" err="1"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Titania</a:t>
                      </a:r>
                      <a:r>
                        <a:rPr lang="en-GB" sz="1050" baseline="0" dirty="0"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, who falls in love with Bottom. </a:t>
                      </a:r>
                      <a:r>
                        <a:rPr lang="en-GB" sz="1050" dirty="0"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Puck </a:t>
                      </a:r>
                      <a:r>
                        <a:rPr lang="en-GB" sz="1050" baseline="0" dirty="0"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puts the love potion on </a:t>
                      </a:r>
                      <a:r>
                        <a:rPr lang="en-GB" sz="1050" b="1" baseline="0" dirty="0">
                          <a:solidFill>
                            <a:srgbClr val="7030A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Demetrius</a:t>
                      </a:r>
                      <a:r>
                        <a:rPr lang="en-GB" sz="1050" baseline="0" dirty="0"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 so that he falls in love with</a:t>
                      </a:r>
                      <a:r>
                        <a:rPr lang="en-GB" sz="1050" b="1" baseline="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 Helena</a:t>
                      </a:r>
                      <a:r>
                        <a:rPr lang="en-GB" sz="1050" baseline="0" dirty="0"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.  As a result, both men love </a:t>
                      </a:r>
                      <a:r>
                        <a:rPr lang="en-GB" sz="1050" b="1" baseline="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Helena</a:t>
                      </a:r>
                      <a:r>
                        <a:rPr lang="en-GB" sz="1050" baseline="0" dirty="0"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 so there is chaos.  Puck eventually drops a herb in </a:t>
                      </a:r>
                      <a:r>
                        <a:rPr lang="en-GB" sz="1050" b="1" baseline="0" dirty="0">
                          <a:solidFill>
                            <a:srgbClr val="0070C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Lysander’s</a:t>
                      </a:r>
                      <a:r>
                        <a:rPr lang="en-GB" sz="1050" baseline="0" dirty="0"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 eyes to put him back to normal.</a:t>
                      </a:r>
                      <a:endParaRPr lang="en-GB" sz="105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36000" marR="36000" marT="18000" marB="18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05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36000" marR="36000" marT="18000" marB="18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4817537"/>
                  </a:ext>
                </a:extLst>
              </a:tr>
              <a:tr h="11791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050" b="1" u="sng" dirty="0"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Acts 4 and 5:</a:t>
                      </a:r>
                      <a:r>
                        <a:rPr lang="en-GB" sz="1050" b="1" u="none" baseline="0" dirty="0"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GB" sz="1050" b="0" dirty="0"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Oberon finds </a:t>
                      </a:r>
                      <a:r>
                        <a:rPr lang="en-GB" sz="1050" b="0" dirty="0" err="1"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Titania</a:t>
                      </a:r>
                      <a:r>
                        <a:rPr lang="en-GB" sz="1050" b="0" dirty="0"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 and Bottom and decides that he has had enough fun.  Puck</a:t>
                      </a:r>
                      <a:r>
                        <a:rPr lang="en-GB" sz="1050" b="0" baseline="0" dirty="0"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 drops a herb in her eyes, she wakes and leaves with Oberon.  The lovers return to Athens where </a:t>
                      </a:r>
                      <a:r>
                        <a:rPr lang="en-GB" sz="1050" b="0" dirty="0"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Bottom and the other actors</a:t>
                      </a:r>
                      <a:r>
                        <a:rPr lang="en-GB" sz="1050" b="0" baseline="0" dirty="0"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 perform their play at the wedding of the three happy couples</a:t>
                      </a:r>
                      <a:r>
                        <a:rPr lang="en-GB" sz="1050" b="0" baseline="0"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: Theseus </a:t>
                      </a:r>
                      <a:r>
                        <a:rPr lang="en-GB" sz="1050" b="0" baseline="0" dirty="0"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and Hippolyta, </a:t>
                      </a:r>
                      <a:r>
                        <a:rPr lang="en-GB" sz="1050" b="1" baseline="0" dirty="0">
                          <a:solidFill>
                            <a:srgbClr val="0070C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Lysander</a:t>
                      </a:r>
                      <a:r>
                        <a:rPr lang="en-GB" sz="1050" b="0" baseline="0" dirty="0"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 and </a:t>
                      </a:r>
                      <a:r>
                        <a:rPr lang="en-GB" sz="1050" b="1" baseline="0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Hermia</a:t>
                      </a:r>
                      <a:r>
                        <a:rPr lang="en-GB" sz="1050" b="0" baseline="0" dirty="0"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 and </a:t>
                      </a:r>
                      <a:r>
                        <a:rPr lang="en-GB" sz="1050" b="1" baseline="0" dirty="0">
                          <a:solidFill>
                            <a:srgbClr val="7030A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Demetrius</a:t>
                      </a:r>
                      <a:r>
                        <a:rPr lang="en-GB" sz="1050" b="0" baseline="0" dirty="0"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 and </a:t>
                      </a:r>
                      <a:r>
                        <a:rPr lang="en-GB" sz="1050" b="1" baseline="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Helena</a:t>
                      </a:r>
                      <a:r>
                        <a:rPr lang="en-GB" sz="1050" b="0" baseline="0" dirty="0"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.</a:t>
                      </a:r>
                      <a:endParaRPr lang="en-GB" sz="1050" b="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36000" marR="36000" marT="18000" marB="18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050" b="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36000" marR="36000" marT="18000" marB="18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82461762"/>
                  </a:ext>
                </a:extLst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3919911" y="3356868"/>
            <a:ext cx="65405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Hermia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875009" y="4215637"/>
            <a:ext cx="65405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Helena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115490" y="3833471"/>
            <a:ext cx="80094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>
                <a:solidFill>
                  <a:srgbClr val="7030A0"/>
                </a:solidFill>
                <a:latin typeface="Century Gothic" panose="020B0502020202020204" pitchFamily="34" charset="0"/>
              </a:rPr>
              <a:t>Demetrius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515709" y="3830224"/>
            <a:ext cx="80094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Lysander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938807" y="2254014"/>
            <a:ext cx="65405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Hermia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918697" y="3002550"/>
            <a:ext cx="65405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Helena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160759" y="2624220"/>
            <a:ext cx="80094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>
                <a:solidFill>
                  <a:srgbClr val="7030A0"/>
                </a:solidFill>
                <a:latin typeface="Century Gothic" panose="020B0502020202020204" pitchFamily="34" charset="0"/>
              </a:rPr>
              <a:t>Demetrius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530179" y="2629727"/>
            <a:ext cx="80094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Lysander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930650" y="220674"/>
            <a:ext cx="65405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Hermia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3903425" y="756310"/>
            <a:ext cx="65405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Helena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160759" y="490080"/>
            <a:ext cx="80094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>
                <a:solidFill>
                  <a:srgbClr val="7030A0"/>
                </a:solidFill>
                <a:latin typeface="Century Gothic" panose="020B0502020202020204" pitchFamily="34" charset="0"/>
              </a:rPr>
              <a:t>Demetrius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3529265" y="497225"/>
            <a:ext cx="80094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Lysander</a:t>
            </a:r>
          </a:p>
        </p:txBody>
      </p:sp>
      <p:sp>
        <p:nvSpPr>
          <p:cNvPr id="47" name="Bent-Up Arrow 46"/>
          <p:cNvSpPr/>
          <p:nvPr/>
        </p:nvSpPr>
        <p:spPr>
          <a:xfrm rot="16200000">
            <a:off x="4543714" y="275857"/>
            <a:ext cx="240630" cy="245331"/>
          </a:xfrm>
          <a:prstGeom prst="bentUpArrow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Bent-Up Arrow 49"/>
          <p:cNvSpPr/>
          <p:nvPr/>
        </p:nvSpPr>
        <p:spPr>
          <a:xfrm rot="16200000">
            <a:off x="4516403" y="1202698"/>
            <a:ext cx="258666" cy="259550"/>
          </a:xfrm>
          <a:prstGeom prst="bentUpArrow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Bent-Up Arrow 50"/>
          <p:cNvSpPr/>
          <p:nvPr/>
        </p:nvSpPr>
        <p:spPr>
          <a:xfrm rot="10800000">
            <a:off x="3640653" y="1208797"/>
            <a:ext cx="270858" cy="274610"/>
          </a:xfrm>
          <a:prstGeom prst="bentUpArrow">
            <a:avLst>
              <a:gd name="adj1" fmla="val 21154"/>
              <a:gd name="adj2" fmla="val 25000"/>
              <a:gd name="adj3" fmla="val 25000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Bent-Up Arrow 51"/>
          <p:cNvSpPr/>
          <p:nvPr/>
        </p:nvSpPr>
        <p:spPr>
          <a:xfrm rot="5400000">
            <a:off x="3659822" y="1728438"/>
            <a:ext cx="278863" cy="289864"/>
          </a:xfrm>
          <a:prstGeom prst="bentUpArrow">
            <a:avLst>
              <a:gd name="adj1" fmla="val 21154"/>
              <a:gd name="adj2" fmla="val 25000"/>
              <a:gd name="adj3" fmla="val 25000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Bent-Up Arrow 52"/>
          <p:cNvSpPr/>
          <p:nvPr/>
        </p:nvSpPr>
        <p:spPr>
          <a:xfrm>
            <a:off x="4487422" y="1698074"/>
            <a:ext cx="312152" cy="277596"/>
          </a:xfrm>
          <a:prstGeom prst="bentUpArrow">
            <a:avLst>
              <a:gd name="adj1" fmla="val 21154"/>
              <a:gd name="adj2" fmla="val 25000"/>
              <a:gd name="adj3" fmla="val 25000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Bent-Up Arrow 53"/>
          <p:cNvSpPr/>
          <p:nvPr/>
        </p:nvSpPr>
        <p:spPr>
          <a:xfrm rot="10800000">
            <a:off x="3640653" y="2291693"/>
            <a:ext cx="275527" cy="338033"/>
          </a:xfrm>
          <a:prstGeom prst="bentUpArrow">
            <a:avLst>
              <a:gd name="adj1" fmla="val 21154"/>
              <a:gd name="adj2" fmla="val 25000"/>
              <a:gd name="adj3" fmla="val 25000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Bent-Up Arrow 54"/>
          <p:cNvSpPr/>
          <p:nvPr/>
        </p:nvSpPr>
        <p:spPr>
          <a:xfrm rot="5400000">
            <a:off x="3610513" y="2937237"/>
            <a:ext cx="361727" cy="275529"/>
          </a:xfrm>
          <a:prstGeom prst="bentUpArrow">
            <a:avLst>
              <a:gd name="adj1" fmla="val 21154"/>
              <a:gd name="adj2" fmla="val 25000"/>
              <a:gd name="adj3" fmla="val 25000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Left-Up Arrow 55"/>
          <p:cNvSpPr/>
          <p:nvPr/>
        </p:nvSpPr>
        <p:spPr>
          <a:xfrm>
            <a:off x="4519097" y="2899931"/>
            <a:ext cx="289864" cy="373020"/>
          </a:xfrm>
          <a:prstGeom prst="leftUpArrow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Left-Up Arrow 56"/>
          <p:cNvSpPr/>
          <p:nvPr/>
        </p:nvSpPr>
        <p:spPr>
          <a:xfrm>
            <a:off x="4532960" y="4076445"/>
            <a:ext cx="289864" cy="373020"/>
          </a:xfrm>
          <a:prstGeom prst="leftUpArrow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Left-Up Arrow 57"/>
          <p:cNvSpPr/>
          <p:nvPr/>
        </p:nvSpPr>
        <p:spPr>
          <a:xfrm rot="10800000">
            <a:off x="3631446" y="3432367"/>
            <a:ext cx="289864" cy="373020"/>
          </a:xfrm>
          <a:prstGeom prst="leftUpArrow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Left-Up Arrow 58"/>
          <p:cNvSpPr/>
          <p:nvPr/>
        </p:nvSpPr>
        <p:spPr>
          <a:xfrm rot="10800000">
            <a:off x="3626316" y="267833"/>
            <a:ext cx="289864" cy="240630"/>
          </a:xfrm>
          <a:prstGeom prst="leftUpArrow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Bent-Up Arrow 59"/>
          <p:cNvSpPr/>
          <p:nvPr/>
        </p:nvSpPr>
        <p:spPr>
          <a:xfrm>
            <a:off x="4532960" y="682609"/>
            <a:ext cx="279221" cy="267818"/>
          </a:xfrm>
          <a:prstGeom prst="bentUpArrow">
            <a:avLst>
              <a:gd name="adj1" fmla="val 21154"/>
              <a:gd name="adj2" fmla="val 25000"/>
              <a:gd name="adj3" fmla="val 25000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61" name="Table 6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5989667"/>
              </p:ext>
            </p:extLst>
          </p:nvPr>
        </p:nvGraphicFramePr>
        <p:xfrm>
          <a:off x="4888207" y="-2"/>
          <a:ext cx="5023762" cy="449165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118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11881">
                  <a:extLst>
                    <a:ext uri="{9D8B030D-6E8A-4147-A177-3AD203B41FA5}">
                      <a16:colId xmlns:a16="http://schemas.microsoft.com/office/drawing/2014/main" val="109483130"/>
                    </a:ext>
                  </a:extLst>
                </a:gridCol>
              </a:tblGrid>
              <a:tr h="20783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5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Characters</a:t>
                      </a:r>
                    </a:p>
                  </a:txBody>
                  <a:tcPr marL="36000" marR="36000" marT="18000" marB="180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50" b="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36000" marR="36000" marT="18000" marB="180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7177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50" b="1" dirty="0">
                          <a:latin typeface="Century Gothic" panose="020B0502020202020204" pitchFamily="34" charset="0"/>
                        </a:rPr>
                        <a:t>Theseus</a:t>
                      </a:r>
                      <a:endParaRPr lang="en-GB" sz="1050" b="0" dirty="0">
                        <a:latin typeface="Century Gothic" panose="020B0502020202020204" pitchFamily="34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50" b="0" dirty="0">
                          <a:latin typeface="Century Gothic" panose="020B0502020202020204" pitchFamily="34" charset="0"/>
                        </a:rPr>
                        <a:t>The</a:t>
                      </a:r>
                      <a:r>
                        <a:rPr lang="en-GB" sz="1050" b="0" baseline="0" dirty="0">
                          <a:latin typeface="Century Gothic" panose="020B0502020202020204" pitchFamily="34" charset="0"/>
                        </a:rPr>
                        <a:t> duke of Athens.  He is a strong and strict ruler of the city.</a:t>
                      </a:r>
                      <a:endParaRPr lang="en-GB" sz="1050" b="0" dirty="0">
                        <a:latin typeface="Century Gothic" panose="020B0502020202020204" pitchFamily="34" charset="0"/>
                      </a:endParaRPr>
                    </a:p>
                  </a:txBody>
                  <a:tcPr marL="36000" marR="36000" marT="18000" marB="180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1" dirty="0"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Oberon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dirty="0"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The king of the fairies</a:t>
                      </a:r>
                      <a:r>
                        <a:rPr lang="en-GB" sz="1050" b="0" baseline="0" dirty="0"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 who controls the love potion.</a:t>
                      </a:r>
                      <a:endParaRPr lang="en-GB" sz="1050" b="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36000" marR="36000" marT="18000" marB="180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7177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50" b="1" dirty="0">
                          <a:latin typeface="Century Gothic" panose="020B0502020202020204" pitchFamily="34" charset="0"/>
                        </a:rPr>
                        <a:t>Hippolyta</a:t>
                      </a: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50" b="0" dirty="0"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Theseus’s bride.  She was</a:t>
                      </a:r>
                      <a:r>
                        <a:rPr lang="en-GB" sz="1050" b="0" baseline="0" dirty="0"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 a fearless warrior.</a:t>
                      </a:r>
                      <a:endParaRPr lang="en-GB" sz="1050" b="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36000" marR="36000" marT="18000" marB="180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1" dirty="0">
                          <a:effectLst/>
                          <a:latin typeface="Century Gothic"/>
                          <a:ea typeface="Calibri"/>
                          <a:cs typeface="Times New Roman"/>
                        </a:rPr>
                        <a:t>Titania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dirty="0"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The fierce queen</a:t>
                      </a:r>
                      <a:r>
                        <a:rPr lang="en-GB" sz="1050" b="0" baseline="0" dirty="0"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 of the fairies who falls in love with Bottom when the love potion is put on her.</a:t>
                      </a:r>
                      <a:endParaRPr lang="en-GB" sz="1050" b="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36000" marR="36000" marT="18000" marB="180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5896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1" dirty="0">
                          <a:effectLst/>
                          <a:latin typeface="Century Gothic"/>
                          <a:ea typeface="Calibri"/>
                          <a:cs typeface="Times New Roman"/>
                        </a:rPr>
                        <a:t>Egeus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dirty="0"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Hermia’s stubborn father who wants her to marry Demetrius</a:t>
                      </a:r>
                      <a:r>
                        <a:rPr lang="en-GB" sz="1050" b="0" baseline="0" dirty="0"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 or be put to death.</a:t>
                      </a:r>
                      <a:endParaRPr lang="en-GB" sz="1050" b="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36000" marR="36000" marT="18000" marB="180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8207382"/>
                  </a:ext>
                </a:extLst>
              </a:tr>
              <a:tr h="500951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1" dirty="0"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Bottom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dirty="0">
                          <a:effectLst/>
                          <a:latin typeface="Century Gothic"/>
                          <a:ea typeface="Calibri"/>
                          <a:cs typeface="Times New Roman"/>
                        </a:rPr>
                        <a:t>A weaver and actor who has his head turned into a donkey.  Titania falls in love with him when she is under the love potion’s influence</a:t>
                      </a:r>
                      <a:r>
                        <a:rPr lang="en-GB" sz="1050" b="0" baseline="0" dirty="0">
                          <a:effectLst/>
                          <a:latin typeface="Century Gothic"/>
                          <a:ea typeface="Calibri"/>
                          <a:cs typeface="Times New Roman"/>
                        </a:rPr>
                        <a:t>.</a:t>
                      </a:r>
                      <a:endParaRPr lang="en-GB" sz="1050" b="0" dirty="0">
                        <a:effectLst/>
                        <a:latin typeface="Century Gothic"/>
                        <a:ea typeface="Calibri"/>
                        <a:cs typeface="Times New Roman"/>
                      </a:endParaRPr>
                    </a:p>
                  </a:txBody>
                  <a:tcPr marL="36000" marR="36000" marT="18000" marB="180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7105962"/>
                  </a:ext>
                </a:extLst>
              </a:tr>
              <a:tr h="385565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1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Hermia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dirty="0">
                          <a:effectLst/>
                          <a:latin typeface="Century Gothic"/>
                          <a:ea typeface="Calibri"/>
                          <a:cs typeface="Times New Roman"/>
                        </a:rPr>
                        <a:t>Egeus’s daughter who is in love with Lysander.</a:t>
                      </a:r>
                    </a:p>
                  </a:txBody>
                  <a:tcPr marL="36000" marR="36000" marT="18000" marB="180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50" b="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36000" marR="36000" marT="18000" marB="180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56639797"/>
                  </a:ext>
                </a:extLst>
              </a:tr>
              <a:tr h="25047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1" dirty="0"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Puck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dirty="0"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Oberon’s mischievous</a:t>
                      </a:r>
                      <a:r>
                        <a:rPr lang="en-GB" sz="1050" b="0" baseline="0" dirty="0"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 servant who puts the potion on people’s eyes.</a:t>
                      </a:r>
                      <a:endParaRPr lang="en-GB" sz="1050" b="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36000" marR="36000" marT="18000" marB="180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5540202"/>
                  </a:ext>
                </a:extLst>
              </a:tr>
              <a:tr h="380950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1" dirty="0">
                          <a:solidFill>
                            <a:srgbClr val="0070C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Lysander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dirty="0"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He is in love with Hermia and runs</a:t>
                      </a:r>
                      <a:r>
                        <a:rPr lang="en-GB" sz="1050" b="0" baseline="0" dirty="0"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 away to the forest with her.</a:t>
                      </a:r>
                      <a:endParaRPr lang="en-GB" sz="1050" b="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36000" marR="36000" marT="18000" marB="180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5840040"/>
                  </a:ext>
                </a:extLst>
              </a:tr>
              <a:tr h="22977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1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The Love</a:t>
                      </a:r>
                      <a:r>
                        <a:rPr lang="en-GB" sz="1050" b="1" baseline="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 Potion</a:t>
                      </a:r>
                      <a:endParaRPr lang="en-GB" sz="1050" b="1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36000" marR="36000" marT="18000" marB="180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7281486"/>
                  </a:ext>
                </a:extLst>
              </a:tr>
              <a:tr h="54717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1" dirty="0">
                          <a:solidFill>
                            <a:srgbClr val="7030A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Demetrius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dirty="0"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He</a:t>
                      </a:r>
                      <a:r>
                        <a:rPr lang="en-GB" sz="1050" b="0" baseline="0" dirty="0"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 wants to marry Hermia and is disgusted by Helena’s love for him. </a:t>
                      </a:r>
                      <a:endParaRPr lang="en-GB" sz="1050" b="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36000" marR="36000" marT="18000" marB="180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050" b="0">
                          <a:effectLst/>
                          <a:latin typeface="Century Gothic"/>
                          <a:ea typeface="Calibri"/>
                          <a:cs typeface="Times New Roman"/>
                        </a:rPr>
                        <a:t>The powerful l</a:t>
                      </a:r>
                      <a:r>
                        <a:rPr lang="en-GB" sz="1050" b="0" dirty="0">
                          <a:effectLst/>
                          <a:latin typeface="Century Gothic"/>
                          <a:ea typeface="Calibri"/>
                          <a:cs typeface="Times New Roman"/>
                        </a:rPr>
                        <a:t>ove potion is made from a flower in the forest.  The</a:t>
                      </a:r>
                      <a:r>
                        <a:rPr lang="en-GB" sz="1050" b="0" baseline="0" dirty="0">
                          <a:effectLst/>
                          <a:latin typeface="Century Gothic"/>
                          <a:ea typeface="Calibri"/>
                          <a:cs typeface="Times New Roman"/>
                        </a:rPr>
                        <a:t> flower is magical because Cupid hit it with an arrow when he was aiming at a young girl.  When the potion is put on characters’ eyes, they fall in love with the first thing they see. </a:t>
                      </a:r>
                      <a:endParaRPr lang="en-GB" sz="1050" b="0" dirty="0">
                        <a:effectLst/>
                        <a:latin typeface="Century Gothic"/>
                        <a:ea typeface="Calibri"/>
                        <a:cs typeface="Times New Roman"/>
                      </a:endParaRPr>
                    </a:p>
                  </a:txBody>
                  <a:tcPr marL="36000" marR="36000" marT="18000" marB="180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2114099"/>
                  </a:ext>
                </a:extLst>
              </a:tr>
              <a:tr h="6786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Helena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dirty="0"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Hermia’s friend who is</a:t>
                      </a:r>
                      <a:r>
                        <a:rPr lang="en-GB" sz="1050" b="0" baseline="0" dirty="0"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 desperately in love with Demetrius.</a:t>
                      </a:r>
                      <a:endParaRPr lang="en-GB" sz="1050" b="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36000" marR="36000" marT="18000" marB="180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50" b="1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36000" marR="36000" marT="18000" marB="180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4441184"/>
                  </a:ext>
                </a:extLst>
              </a:tr>
            </a:tbl>
          </a:graphicData>
        </a:graphic>
      </p:graphicFrame>
      <p:graphicFrame>
        <p:nvGraphicFramePr>
          <p:cNvPr id="62" name="Table 6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0365129"/>
              </p:ext>
            </p:extLst>
          </p:nvPr>
        </p:nvGraphicFramePr>
        <p:xfrm>
          <a:off x="3060000" y="4491656"/>
          <a:ext cx="6852626" cy="196193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8526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8636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5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Key words</a:t>
                      </a:r>
                    </a:p>
                  </a:txBody>
                  <a:tcPr marL="36000" marR="36000" marT="18000" marB="18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855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en-GB" sz="105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soliloquy </a:t>
                      </a: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- a speech in a play that the character speaks to himself or herself or to the audience, rather than to the other characters</a:t>
                      </a:r>
                    </a:p>
                  </a:txBody>
                  <a:tcPr marL="36000" marR="36000" marT="18000" marB="18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1800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050" b="1" dirty="0">
                          <a:effectLst/>
                          <a:latin typeface="Century Gothic" panose="020B0502020202020204" pitchFamily="34" charset="0"/>
                        </a:rPr>
                        <a:t>severe</a:t>
                      </a:r>
                      <a:r>
                        <a:rPr lang="en-GB" sz="1050" b="0" baseline="0" dirty="0">
                          <a:effectLst/>
                          <a:latin typeface="Century Gothic" panose="020B0502020202020204" pitchFamily="34" charset="0"/>
                        </a:rPr>
                        <a:t> – very strict or harsh</a:t>
                      </a:r>
                      <a:endParaRPr lang="en-GB" sz="1050" b="1" dirty="0"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36000" marR="36000" marT="18000" marB="18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443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1050" b="1" dirty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conflict</a:t>
                      </a:r>
                      <a:r>
                        <a:rPr lang="en-GB" sz="1050" b="0" dirty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 –</a:t>
                      </a:r>
                      <a:r>
                        <a:rPr lang="en-GB" sz="1050" b="0" baseline="0" dirty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 </a:t>
                      </a:r>
                      <a:r>
                        <a:rPr lang="en-GB" sz="1050" dirty="0">
                          <a:solidFill>
                            <a:schemeClr val="tx1"/>
                          </a:solidFill>
                          <a:latin typeface="Century Gothic"/>
                        </a:rPr>
                        <a:t>a serious disagreement, battle or struggle between two sides or ideas.</a:t>
                      </a:r>
                    </a:p>
                  </a:txBody>
                  <a:tcPr marL="36000" marR="36000" marT="18000" marB="18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855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1050" b="1" dirty="0"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unrequited love</a:t>
                      </a:r>
                      <a:r>
                        <a:rPr lang="en-GB" sz="1050" b="0" dirty="0"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 –</a:t>
                      </a:r>
                      <a:r>
                        <a:rPr lang="en-GB" sz="1050" b="0" baseline="0" dirty="0"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GB" sz="1050" b="0" dirty="0"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If a person loves</a:t>
                      </a:r>
                      <a:r>
                        <a:rPr lang="en-GB" sz="1050" b="0" baseline="0" dirty="0"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 someone who doesn’t love them back, the person’s love is unrequited</a:t>
                      </a:r>
                      <a:endParaRPr lang="en-GB" sz="105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36000" marR="36000" marT="18000" marB="18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2910"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1" i="0" u="none" strike="noStrike" noProof="0" dirty="0">
                          <a:solidFill>
                            <a:schemeClr val="tx1"/>
                          </a:solidFill>
                          <a:latin typeface="Calibri"/>
                        </a:rPr>
                        <a:t>patriarchy</a:t>
                      </a:r>
                      <a:r>
                        <a:rPr lang="en-US" sz="1100" b="0" i="0" u="none" strike="noStrike" noProof="0" dirty="0">
                          <a:solidFill>
                            <a:schemeClr val="tx1"/>
                          </a:solidFill>
                          <a:latin typeface="Calibri"/>
                        </a:rPr>
                        <a:t> - A society controlled by men in which they use their power to their own advantage.</a:t>
                      </a:r>
                      <a:endParaRPr lang="en-GB" sz="1100" b="0" i="0" u="none" strike="noStrike" noProof="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6000" marR="36000" marT="18000" marB="18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65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en-GB" sz="105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chaos </a:t>
                      </a: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– a situation where there is no order and everyone is confused</a:t>
                      </a:r>
                    </a:p>
                  </a:txBody>
                  <a:tcPr marL="36000" marR="36000" marT="18000" marB="18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4825759"/>
                  </a:ext>
                </a:extLst>
              </a:tr>
              <a:tr h="21077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en-GB" sz="105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to resolve</a:t>
                      </a: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– to solve a problem or difficulty</a:t>
                      </a:r>
                      <a:endParaRPr kumimoji="0" lang="en-GB" sz="105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613612"/>
                  </a:ext>
                </a:extLst>
              </a:tr>
            </a:tbl>
          </a:graphicData>
        </a:graphic>
      </p:graphicFrame>
      <p:sp>
        <p:nvSpPr>
          <p:cNvPr id="41" name="TextBox 40"/>
          <p:cNvSpPr txBox="1"/>
          <p:nvPr/>
        </p:nvSpPr>
        <p:spPr>
          <a:xfrm>
            <a:off x="3899734" y="1153360"/>
            <a:ext cx="65405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Hermia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899734" y="1805729"/>
            <a:ext cx="65405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Helena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4129843" y="1459276"/>
            <a:ext cx="80094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>
                <a:solidFill>
                  <a:srgbClr val="7030A0"/>
                </a:solidFill>
                <a:latin typeface="Century Gothic" panose="020B0502020202020204" pitchFamily="34" charset="0"/>
              </a:rPr>
              <a:t>Demetrius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3498349" y="1452805"/>
            <a:ext cx="80094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Lysander</a:t>
            </a:r>
          </a:p>
        </p:txBody>
      </p:sp>
      <p:graphicFrame>
        <p:nvGraphicFramePr>
          <p:cNvPr id="63" name="Table 6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9045519"/>
              </p:ext>
            </p:extLst>
          </p:nvPr>
        </p:nvGraphicFramePr>
        <p:xfrm>
          <a:off x="0" y="4488939"/>
          <a:ext cx="3060000" cy="238866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6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976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5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Background Information</a:t>
                      </a:r>
                    </a:p>
                  </a:txBody>
                  <a:tcPr marL="36000" marR="36000" marT="18000" marB="18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3418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050" b="0" dirty="0">
                          <a:effectLst/>
                          <a:latin typeface="Century Gothic" panose="020B0502020202020204" pitchFamily="34" charset="0"/>
                        </a:rPr>
                        <a:t>Shakespeare went to a grammar school where he was taught Ancient</a:t>
                      </a:r>
                      <a:r>
                        <a:rPr lang="en-GB" sz="1050" b="0" baseline="0" dirty="0">
                          <a:effectLst/>
                          <a:latin typeface="Century Gothic" panose="020B0502020202020204" pitchFamily="34" charset="0"/>
                        </a:rPr>
                        <a:t> Greek.</a:t>
                      </a:r>
                      <a:endParaRPr lang="en-GB" sz="1050" b="0" dirty="0"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36000" marR="36000" marT="18000" marB="18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3418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050" b="0" dirty="0">
                          <a:effectLst/>
                          <a:latin typeface="Century Gothic" panose="020B0502020202020204" pitchFamily="34" charset="0"/>
                        </a:rPr>
                        <a:t>The</a:t>
                      </a:r>
                      <a:r>
                        <a:rPr lang="en-GB" sz="1050" b="0" baseline="0" dirty="0">
                          <a:effectLst/>
                          <a:latin typeface="Century Gothic" panose="020B0502020202020204" pitchFamily="34" charset="0"/>
                        </a:rPr>
                        <a:t> play is set in Ancient Greece and follows the rules of a comedy from Ancient Greece. </a:t>
                      </a:r>
                      <a:endParaRPr lang="en-GB" sz="1050" b="0" dirty="0"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36000" marR="36000" marT="18000" marB="18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0377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050" b="0" dirty="0">
                          <a:effectLst/>
                          <a:latin typeface="Century Gothic" panose="020B0502020202020204" pitchFamily="34" charset="0"/>
                        </a:rPr>
                        <a:t>When the play was written, Elizabeth 1</a:t>
                      </a:r>
                      <a:r>
                        <a:rPr lang="en-GB" sz="1050" b="0" baseline="30000" dirty="0">
                          <a:effectLst/>
                          <a:latin typeface="Century Gothic" panose="020B0502020202020204" pitchFamily="34" charset="0"/>
                        </a:rPr>
                        <a:t>st</a:t>
                      </a:r>
                      <a:r>
                        <a:rPr lang="en-GB" sz="1050" b="0" baseline="0" dirty="0">
                          <a:effectLst/>
                          <a:latin typeface="Century Gothic" panose="020B0502020202020204" pitchFamily="34" charset="0"/>
                        </a:rPr>
                        <a:t> was Queen.  She decided not to get married which many people disagreed with.</a:t>
                      </a:r>
                      <a:endParaRPr lang="en-GB" sz="1050" b="0" dirty="0"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36000" marR="36000" marT="18000" marB="18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341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1050" b="0" dirty="0"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Many</a:t>
                      </a:r>
                      <a:r>
                        <a:rPr lang="en-GB" sz="1050" b="0" baseline="0" dirty="0"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Elizabethans believed in and feared magic.</a:t>
                      </a:r>
                      <a:endParaRPr lang="en-GB" sz="1050" b="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36000" marR="36000" marT="18000" marB="18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037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1050" b="0" dirty="0"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Cupid is the ancient</a:t>
                      </a:r>
                      <a:r>
                        <a:rPr lang="en-GB" sz="1050" b="0" baseline="0" dirty="0"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 god of love.  He is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1050" b="0" baseline="0" dirty="0"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usually presented as a baby whose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1050" b="0" baseline="0" dirty="0"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arrows make people fall in love.</a:t>
                      </a:r>
                    </a:p>
                  </a:txBody>
                  <a:tcPr marL="36000" marR="36000" marT="18000" marB="18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62327061"/>
                  </a:ext>
                </a:extLst>
              </a:tr>
            </a:tbl>
          </a:graphicData>
        </a:graphic>
      </p:graphicFrame>
      <p:sp>
        <p:nvSpPr>
          <p:cNvPr id="64" name="TextBox 63"/>
          <p:cNvSpPr txBox="1"/>
          <p:nvPr/>
        </p:nvSpPr>
        <p:spPr>
          <a:xfrm>
            <a:off x="4202034" y="6543608"/>
            <a:ext cx="43869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u="sng" dirty="0">
                <a:latin typeface="Century Gothic" panose="020B0502020202020204" pitchFamily="34" charset="0"/>
              </a:rPr>
              <a:t>‘A Midsummer Night’s Dream’: Knowledge Organiser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453" b="100000" l="490" r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503093" y="6242108"/>
            <a:ext cx="526306" cy="637242"/>
          </a:xfrm>
          <a:prstGeom prst="rect">
            <a:avLst/>
          </a:prstGeom>
        </p:spPr>
      </p:pic>
      <p:pic>
        <p:nvPicPr>
          <p:cNvPr id="45" name="Picture 44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86698" y="2672662"/>
            <a:ext cx="493708" cy="454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8238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55b3fa6c-1b8e-4ed7-9039-e8954b53f32b">
      <UserInfo>
        <DisplayName/>
        <AccountId xsi:nil="true"/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22C86957B559742B17CA2FB304DF289" ma:contentTypeVersion="14" ma:contentTypeDescription="Create a new document." ma:contentTypeScope="" ma:versionID="22807b05d243803ab6b329d09e28df32">
  <xsd:schema xmlns:xsd="http://www.w3.org/2001/XMLSchema" xmlns:xs="http://www.w3.org/2001/XMLSchema" xmlns:p="http://schemas.microsoft.com/office/2006/metadata/properties" xmlns:ns2="6de7ebce-2021-473f-93d4-2f2cad74a395" xmlns:ns3="55b3fa6c-1b8e-4ed7-9039-e8954b53f32b" targetNamespace="http://schemas.microsoft.com/office/2006/metadata/properties" ma:root="true" ma:fieldsID="6749f67e7d3fd715801827612138572a" ns2:_="" ns3:_="">
    <xsd:import namespace="6de7ebce-2021-473f-93d4-2f2cad74a395"/>
    <xsd:import namespace="55b3fa6c-1b8e-4ed7-9039-e8954b53f32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e7ebce-2021-473f-93d4-2f2cad74a3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5b3fa6c-1b8e-4ed7-9039-e8954b53f32b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7BDC727-C5F0-4368-9BAC-82559892F173}">
  <ds:schemaRefs>
    <ds:schemaRef ds:uri="66eb2665-5259-4d07-aae6-d909f8d4f955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b64db6f3-d8b6-4520-ae13-60ac2c110106"/>
    <ds:schemaRef ds:uri="http://purl.org/dc/terms/"/>
    <ds:schemaRef ds:uri="http://schemas.microsoft.com/office/infopath/2007/PartnerControls"/>
    <ds:schemaRef ds:uri="http://purl.org/dc/dcmitype/"/>
    <ds:schemaRef ds:uri="9c6500c0-19b7-4dc1-a957-fb6bf8f5f217"/>
    <ds:schemaRef ds:uri="http://www.w3.org/XML/1998/namespace"/>
    <ds:schemaRef ds:uri="5f358aee-4be3-4554-99d8-9f5141fb2826"/>
    <ds:schemaRef ds:uri="7ae92c30-e21c-4e0a-9d03-9fb7f9e32eb0"/>
  </ds:schemaRefs>
</ds:datastoreItem>
</file>

<file path=customXml/itemProps2.xml><?xml version="1.0" encoding="utf-8"?>
<ds:datastoreItem xmlns:ds="http://schemas.openxmlformats.org/officeDocument/2006/customXml" ds:itemID="{016537FB-0C4B-4510-BF4B-789EED3FA32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3932D79-59A5-405D-8E10-7548ACAA0E64}"/>
</file>

<file path=docProps/app.xml><?xml version="1.0" encoding="utf-8"?>
<Properties xmlns="http://schemas.openxmlformats.org/officeDocument/2006/extended-properties" xmlns:vt="http://schemas.openxmlformats.org/officeDocument/2006/docPropsVTypes">
  <TotalTime>3471</TotalTime>
  <Words>712</Words>
  <Application>Microsoft Office PowerPoint</Application>
  <PresentationFormat>A4 Paper (210x297 mm)</PresentationFormat>
  <Paragraphs>65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ARK Schools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Josie Kehoe</dc:creator>
  <cp:lastModifiedBy>Matea Marcinko</cp:lastModifiedBy>
  <cp:revision>127</cp:revision>
  <dcterms:created xsi:type="dcterms:W3CDTF">2016-04-26T17:09:39Z</dcterms:created>
  <dcterms:modified xsi:type="dcterms:W3CDTF">2025-07-03T21:04:00Z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0x010100722C86957B559742B17CA2FB304DF289</vt:lpwstr>
  </property>
  <property fmtid="{D5CDD505-2E9C-101B-9397-08002B2CF9AE}" pid="3" name="AuthorIds_UIVersion_1024">
    <vt:lpwstr>10645</vt:lpwstr>
  </property>
  <property fmtid="{D5CDD505-2E9C-101B-9397-08002B2CF9AE}" pid="4" name="MediaServiceImageTags">
    <vt:lpwstr/>
  </property>
  <property fmtid="{D5CDD505-2E9C-101B-9397-08002B2CF9AE}" pid="5" name="Order">
    <vt:r8>3281500</vt:r8>
  </property>
  <property fmtid="{D5CDD505-2E9C-101B-9397-08002B2CF9AE}" pid="6" name="xd_Signature">
    <vt:bool>false</vt:bool>
  </property>
  <property fmtid="{D5CDD505-2E9C-101B-9397-08002B2CF9AE}" pid="7" name="xd_ProgID">
    <vt:lpwstr/>
  </property>
  <property fmtid="{D5CDD505-2E9C-101B-9397-08002B2CF9AE}" pid="8" name="_SourceUrl">
    <vt:lpwstr/>
  </property>
  <property fmtid="{D5CDD505-2E9C-101B-9397-08002B2CF9AE}" pid="9" name="_SharedFileIndex">
    <vt:lpwstr/>
  </property>
  <property fmtid="{D5CDD505-2E9C-101B-9397-08002B2CF9AE}" pid="10" name="ComplianceAssetId">
    <vt:lpwstr/>
  </property>
  <property fmtid="{D5CDD505-2E9C-101B-9397-08002B2CF9AE}" pid="11" name="TemplateUrl">
    <vt:lpwstr/>
  </property>
  <property fmtid="{D5CDD505-2E9C-101B-9397-08002B2CF9AE}" pid="12" name="_ExtendedDescription">
    <vt:lpwstr/>
  </property>
  <property fmtid="{D5CDD505-2E9C-101B-9397-08002B2CF9AE}" pid="13" name="TriggerFlowInfo">
    <vt:lpwstr/>
  </property>
</Properties>
</file>